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332" r:id="rId3"/>
    <p:sldId id="313" r:id="rId4"/>
    <p:sldId id="314" r:id="rId5"/>
    <p:sldId id="315" r:id="rId6"/>
    <p:sldId id="316" r:id="rId7"/>
    <p:sldId id="322" r:id="rId8"/>
    <p:sldId id="319" r:id="rId9"/>
    <p:sldId id="327" r:id="rId10"/>
    <p:sldId id="328" r:id="rId11"/>
    <p:sldId id="329" r:id="rId12"/>
    <p:sldId id="320" r:id="rId13"/>
    <p:sldId id="321" r:id="rId14"/>
    <p:sldId id="330" r:id="rId15"/>
    <p:sldId id="259" r:id="rId16"/>
    <p:sldId id="331" r:id="rId17"/>
    <p:sldId id="323" r:id="rId18"/>
    <p:sldId id="324" r:id="rId19"/>
    <p:sldId id="326" r:id="rId20"/>
    <p:sldId id="325" r:id="rId21"/>
    <p:sldId id="263" r:id="rId22"/>
    <p:sldId id="289" r:id="rId23"/>
    <p:sldId id="288" r:id="rId24"/>
    <p:sldId id="271" r:id="rId25"/>
    <p:sldId id="276" r:id="rId26"/>
    <p:sldId id="281" r:id="rId27"/>
    <p:sldId id="33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008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57" autoAdjust="0"/>
    <p:restoredTop sz="94660"/>
  </p:normalViewPr>
  <p:slideViewPr>
    <p:cSldViewPr snapToGrid="0">
      <p:cViewPr varScale="1">
        <p:scale>
          <a:sx n="90" d="100"/>
          <a:sy n="90" d="100"/>
        </p:scale>
        <p:origin x="216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5935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7201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9607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04810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74276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 Problem 1</a:t>
            </a:r>
            <a:r>
              <a:rPr lang="en-US" dirty="0">
                <a:solidFill>
                  <a:schemeClr val="accent6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3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1.3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7149E-D8DF-9822-5172-0481517CD6F1}"/>
              </a:ext>
            </a:extLst>
          </p:cNvPr>
          <p:cNvSpPr txBox="1"/>
          <p:nvPr/>
        </p:nvSpPr>
        <p:spPr>
          <a:xfrm>
            <a:off x="6382564" y="4361688"/>
            <a:ext cx="5597493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CA" b="1" dirty="0"/>
              <a:t>Upcoming:</a:t>
            </a:r>
          </a:p>
          <a:p>
            <a:pPr algn="ctr"/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Lab 2 released tonight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Reflection 1 released today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PRA (Lab) on Friday @ 2PM this week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E3EB2-2EAE-0506-F447-B88B6A735FBB}"/>
              </a:ext>
            </a:extLst>
          </p:cNvPr>
          <p:cNvSpPr txBox="1"/>
          <p:nvPr/>
        </p:nvSpPr>
        <p:spPr>
          <a:xfrm>
            <a:off x="335947" y="4361688"/>
            <a:ext cx="5788535" cy="203132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CA" b="1" dirty="0"/>
              <a:t>While waiting for class to start:</a:t>
            </a:r>
          </a:p>
          <a:p>
            <a:pPr algn="ctr"/>
            <a:endParaRPr lang="en-CA" dirty="0"/>
          </a:p>
          <a:p>
            <a:r>
              <a:rPr lang="en-CA" dirty="0"/>
              <a:t>Download and open the </a:t>
            </a:r>
            <a:r>
              <a:rPr lang="en-CA" dirty="0" err="1"/>
              <a:t>Jupyter</a:t>
            </a:r>
            <a:r>
              <a:rPr lang="en-CA" dirty="0"/>
              <a:t> Notebook (.</a:t>
            </a:r>
            <a:r>
              <a:rPr lang="en-CA" dirty="0" err="1"/>
              <a:t>ipynb</a:t>
            </a:r>
            <a:r>
              <a:rPr lang="en-CA" dirty="0"/>
              <a:t>) for Lecture 1.3</a:t>
            </a:r>
          </a:p>
          <a:p>
            <a:endParaRPr lang="en-CA" dirty="0"/>
          </a:p>
          <a:p>
            <a:r>
              <a:rPr lang="en-CA" dirty="0"/>
              <a:t>You may also use this lecture’s </a:t>
            </a:r>
            <a:r>
              <a:rPr lang="en-CA" dirty="0" err="1"/>
              <a:t>JupyterHub</a:t>
            </a:r>
            <a:r>
              <a:rPr lang="en-CA" dirty="0"/>
              <a:t> link instead (although opening it locally is encouraged).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 fontScale="925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Generate Many Creative Solutions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dirty="0"/>
              <a:t>Think about solutions and write them down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Try to be as creative as possible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/>
              <a:t>solution</a:t>
            </a:r>
            <a:r>
              <a:rPr lang="en-US" dirty="0">
                <a:solidFill>
                  <a:schemeClr val="accent2"/>
                </a:solidFill>
              </a:rPr>
              <a:t>”</a:t>
            </a:r>
            <a:r>
              <a:rPr lang="en-US" dirty="0"/>
              <a:t> at this stage is two things</a:t>
            </a:r>
            <a:r>
              <a:rPr lang="en-US" dirty="0">
                <a:solidFill>
                  <a:schemeClr val="accent6"/>
                </a:solidFill>
              </a:rPr>
              <a:t>: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A Programming Plan</a:t>
            </a:r>
          </a:p>
          <a:p>
            <a:pPr lvl="1"/>
            <a:r>
              <a:rPr lang="en-US" dirty="0"/>
              <a:t>A list of steps you will take in programming the algorithm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Sometimes this will be the form of programming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testing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and debugging each of the algorithm steps in order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But it doesn</a:t>
            </a:r>
            <a:r>
              <a:rPr lang="en-US" dirty="0">
                <a:solidFill>
                  <a:schemeClr val="accent2"/>
                </a:solidFill>
              </a:rPr>
              <a:t>’</a:t>
            </a:r>
            <a:r>
              <a:rPr lang="en-US" dirty="0"/>
              <a:t>t have to be that way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Especially for larger systems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the algorithm steps may be designed and implemented by different people in parallel or you may choose to program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test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and debug the hardest step first to make sure you understand the problem enough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Or you may decide to do the easiest steps first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0913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Select a Solution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dirty="0"/>
              <a:t>Evaluate the algorithm and programming plans you have generated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Does it appear that this solution will truly solve the problem</a:t>
            </a:r>
            <a:r>
              <a:rPr lang="en-US" dirty="0">
                <a:solidFill>
                  <a:schemeClr val="accent2"/>
                </a:solidFill>
              </a:rPr>
              <a:t>? </a:t>
            </a:r>
          </a:p>
          <a:p>
            <a:r>
              <a:rPr lang="en-US" dirty="0"/>
              <a:t>You may write some prototype code to understand if particular design ideas will work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Pick the best solution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If it is good enough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/>
              <a:t>continue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/>
              <a:t>otherwise return to an earlier step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maybe even Step 1 as you have uncovered new parts of the problem definition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br>
              <a:rPr lang="en-US" dirty="0">
                <a:solidFill>
                  <a:schemeClr val="accent6"/>
                </a:solidFill>
              </a:rPr>
            </a:b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65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Implement the Solution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dirty="0"/>
              <a:t>Follow your chosen programming plan to implement the code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For each step in your programming plan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you should ensure that the code is working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it runs some </a:t>
            </a:r>
            <a:r>
              <a:rPr lang="en-US" dirty="0">
                <a:solidFill>
                  <a:schemeClr val="accent6"/>
                </a:solidFill>
              </a:rPr>
              <a:t>“</a:t>
            </a:r>
            <a:r>
              <a:rPr lang="en-US" dirty="0"/>
              <a:t>sub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tests</a:t>
            </a:r>
            <a:r>
              <a:rPr lang="en-US" dirty="0">
                <a:solidFill>
                  <a:schemeClr val="accent6"/>
                </a:solidFill>
              </a:rPr>
              <a:t>”</a:t>
            </a:r>
            <a:r>
              <a:rPr lang="en-US" dirty="0"/>
              <a:t> correctly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Even though it doesn</a:t>
            </a:r>
            <a:r>
              <a:rPr lang="en-US" dirty="0">
                <a:solidFill>
                  <a:schemeClr val="accent2"/>
                </a:solidFill>
              </a:rPr>
              <a:t>’</a:t>
            </a:r>
            <a:r>
              <a:rPr lang="en-US" dirty="0"/>
              <a:t>t solve the whole problem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it should produce intermediate results that you can verify are correct</a:t>
            </a:r>
            <a:r>
              <a:rPr lang="en-US" dirty="0">
                <a:solidFill>
                  <a:schemeClr val="accent2"/>
                </a:solidFill>
              </a:rPr>
              <a:t>. </a:t>
            </a:r>
          </a:p>
          <a:p>
            <a:r>
              <a:rPr lang="en-US" dirty="0"/>
              <a:t>If it doesn</a:t>
            </a:r>
            <a:r>
              <a:rPr lang="en-US" dirty="0">
                <a:solidFill>
                  <a:schemeClr val="accent2"/>
                </a:solidFill>
              </a:rPr>
              <a:t>’</a:t>
            </a:r>
            <a:r>
              <a:rPr lang="en-US" dirty="0"/>
              <a:t>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you should debug it before moving onto the next step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Implementation includes the documentation in the code: functions should have well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written docstrings and comments should be used </a:t>
            </a:r>
            <a:r>
              <a:rPr lang="en-US" dirty="0">
                <a:solidFill>
                  <a:schemeClr val="accent2"/>
                </a:solidFill>
              </a:rPr>
              <a:t>–</a:t>
            </a:r>
            <a:r>
              <a:rPr lang="en-US" dirty="0"/>
              <a:t> it is better to over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comment than under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comment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2877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Perform Final Testing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dirty="0"/>
              <a:t>Evaluate the solution against the test metrics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ensuring everything is in order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If the solution is not satisfactory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you need to either return to Step 5 to debug the code or return to Step 1 to develop a better understanding of the problem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br>
              <a:rPr lang="en-US" dirty="0">
                <a:solidFill>
                  <a:schemeClr val="accent6"/>
                </a:solidFill>
              </a:rPr>
            </a:b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883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Design is ITERATIVE</a:t>
            </a:r>
            <a:r>
              <a:rPr lang="en-US" b="1" dirty="0">
                <a:solidFill>
                  <a:schemeClr val="accent2"/>
                </a:solidFill>
              </a:rPr>
              <a:t>!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/>
          </a:bodyPr>
          <a:lstStyle/>
          <a:p>
            <a:r>
              <a:rPr lang="en-US" dirty="0"/>
              <a:t>Product Development </a:t>
            </a:r>
            <a:r>
              <a:rPr lang="en-US" b="1" dirty="0">
                <a:solidFill>
                  <a:schemeClr val="accent6"/>
                </a:solidFill>
              </a:rPr>
              <a:t>101</a:t>
            </a:r>
            <a:br>
              <a:rPr lang="en-US" dirty="0">
                <a:solidFill>
                  <a:schemeClr val="accent6"/>
                </a:solidFill>
              </a:rPr>
            </a:b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AE0860C-64A4-4ED7-8B7B-40F88979A5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320" y="727514"/>
            <a:ext cx="4035598" cy="571981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88F4C93-8D0C-4D5E-B853-70DED9FD7E71}"/>
              </a:ext>
            </a:extLst>
          </p:cNvPr>
          <p:cNvGrpSpPr/>
          <p:nvPr/>
        </p:nvGrpSpPr>
        <p:grpSpPr>
          <a:xfrm>
            <a:off x="413363" y="2835683"/>
            <a:ext cx="6022350" cy="2843888"/>
            <a:chOff x="576219" y="4769287"/>
            <a:chExt cx="4035597" cy="190569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E6C19FD-D577-49A4-9414-C36C4FD23B78}"/>
                </a:ext>
              </a:extLst>
            </p:cNvPr>
            <p:cNvGrpSpPr/>
            <p:nvPr/>
          </p:nvGrpSpPr>
          <p:grpSpPr>
            <a:xfrm>
              <a:off x="576219" y="4769287"/>
              <a:ext cx="4035597" cy="1905699"/>
              <a:chOff x="576219" y="4769287"/>
              <a:chExt cx="4035597" cy="1905699"/>
            </a:xfrm>
          </p:grpSpPr>
          <p:pic>
            <p:nvPicPr>
              <p:cNvPr id="11" name="Picture 2" descr="Implementing QA in a CI/CD Pipeline | Parasoft">
                <a:extLst>
                  <a:ext uri="{FF2B5EF4-FFF2-40B4-BE49-F238E27FC236}">
                    <a16:creationId xmlns:a16="http://schemas.microsoft.com/office/drawing/2014/main" id="{9F84389E-432E-411F-81A6-717133E71C2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6219" y="4769287"/>
                <a:ext cx="4035597" cy="19056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63452E8-B352-4010-A072-DA6757CF71BD}"/>
                  </a:ext>
                </a:extLst>
              </p:cNvPr>
              <p:cNvSpPr/>
              <p:nvPr/>
            </p:nvSpPr>
            <p:spPr>
              <a:xfrm>
                <a:off x="1770077" y="5561901"/>
                <a:ext cx="427839" cy="35233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E431A67-2A2E-4050-B45B-207A25B0B8D0}"/>
                  </a:ext>
                </a:extLst>
              </p:cNvPr>
              <p:cNvSpPr/>
              <p:nvPr/>
            </p:nvSpPr>
            <p:spPr>
              <a:xfrm>
                <a:off x="3014269" y="5561901"/>
                <a:ext cx="427839" cy="35233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590F47-D9BA-406C-902F-286CD64C3600}"/>
                </a:ext>
              </a:extLst>
            </p:cNvPr>
            <p:cNvSpPr txBox="1"/>
            <p:nvPr/>
          </p:nvSpPr>
          <p:spPr>
            <a:xfrm>
              <a:off x="1770077" y="5537470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>
                  <a:solidFill>
                    <a:srgbClr val="FFFFFF"/>
                  </a:solidFill>
                </a:rPr>
                <a:t>CI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B5DC49C-3086-4F22-AE59-6F6BBEC53B56}"/>
                </a:ext>
              </a:extLst>
            </p:cNvPr>
            <p:cNvSpPr txBox="1"/>
            <p:nvPr/>
          </p:nvSpPr>
          <p:spPr>
            <a:xfrm>
              <a:off x="2978093" y="5541183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>
                  <a:solidFill>
                    <a:srgbClr val="FFFFFF"/>
                  </a:solidFill>
                </a:rPr>
                <a:t>CD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2720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4668718-47E7-CDE8-549C-1E1B30BBE0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11" b="16338"/>
          <a:stretch/>
        </p:blipFill>
        <p:spPr>
          <a:xfrm>
            <a:off x="0" y="483704"/>
            <a:ext cx="12192000" cy="62484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945684D-FDCF-3C1C-163F-BC820CBD8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Backgr</a:t>
            </a:r>
            <a:r>
              <a:rPr lang="en-US" b="1" dirty="0">
                <a:solidFill>
                  <a:schemeClr val="accent6"/>
                </a:solidFill>
              </a:rPr>
              <a:t>o</a:t>
            </a:r>
            <a:r>
              <a:rPr lang="en-US" b="1" dirty="0">
                <a:solidFill>
                  <a:srgbClr val="FFFFFF"/>
                </a:solidFill>
              </a:rPr>
              <a:t>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677356-3DDE-9356-DCED-FBA3B2FE4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8515" y="3133271"/>
            <a:ext cx="5259766" cy="3598833"/>
          </a:xfrm>
        </p:spPr>
        <p:txBody>
          <a:bodyPr>
            <a:normAutofit lnSpcReduction="10000"/>
          </a:bodyPr>
          <a:lstStyle/>
          <a:p>
            <a:pPr>
              <a:buClr>
                <a:schemeClr val="accent6"/>
              </a:buClr>
            </a:pPr>
            <a:r>
              <a:rPr lang="en-CA" sz="2800" dirty="0">
                <a:solidFill>
                  <a:srgbClr val="FFFFFF"/>
                </a:solidFill>
              </a:rPr>
              <a:t>The use of the kinematic equations to compute the position of the end of the arm using specified values for the joint parameters</a:t>
            </a:r>
            <a:r>
              <a:rPr lang="en-CA" sz="2800" dirty="0">
                <a:solidFill>
                  <a:schemeClr val="accent6"/>
                </a:solidFill>
              </a:rPr>
              <a:t>.</a:t>
            </a:r>
            <a:r>
              <a:rPr lang="en-CA" sz="2800" dirty="0">
                <a:solidFill>
                  <a:srgbClr val="FFFFFF"/>
                </a:solidFill>
              </a:rPr>
              <a:t> </a:t>
            </a:r>
          </a:p>
          <a:p>
            <a:pPr>
              <a:buClr>
                <a:schemeClr val="accent6"/>
              </a:buClr>
            </a:pPr>
            <a:r>
              <a:rPr lang="en-CA" sz="2800" dirty="0">
                <a:solidFill>
                  <a:srgbClr val="FFFFFF"/>
                </a:solidFill>
              </a:rPr>
              <a:t>Forward kinematics is used heavily in robotics</a:t>
            </a:r>
            <a:r>
              <a:rPr lang="en-CA" sz="2800" dirty="0">
                <a:solidFill>
                  <a:schemeClr val="accent6"/>
                </a:solidFill>
              </a:rPr>
              <a:t>,</a:t>
            </a:r>
            <a:r>
              <a:rPr lang="en-CA" sz="2800" dirty="0">
                <a:solidFill>
                  <a:srgbClr val="FFFFFF"/>
                </a:solidFill>
              </a:rPr>
              <a:t> computer games</a:t>
            </a:r>
            <a:r>
              <a:rPr lang="en-CA" sz="2800" dirty="0">
                <a:solidFill>
                  <a:schemeClr val="accent6"/>
                </a:solidFill>
              </a:rPr>
              <a:t>,</a:t>
            </a:r>
            <a:r>
              <a:rPr lang="en-CA" sz="2800" dirty="0">
                <a:solidFill>
                  <a:srgbClr val="FFFFFF"/>
                </a:solidFill>
              </a:rPr>
              <a:t> and animation</a:t>
            </a:r>
            <a:r>
              <a:rPr lang="en-CA" sz="2800" dirty="0">
                <a:solidFill>
                  <a:schemeClr val="accent6"/>
                </a:solidFill>
              </a:rPr>
              <a:t>.</a:t>
            </a:r>
            <a:r>
              <a:rPr lang="en-CA" sz="2800" dirty="0">
                <a:solidFill>
                  <a:srgbClr val="FFFFFF"/>
                </a:solidFill>
              </a:rPr>
              <a:t> </a:t>
            </a:r>
          </a:p>
          <a:p>
            <a:pPr>
              <a:buClr>
                <a:schemeClr val="accent6"/>
              </a:buClr>
            </a:pPr>
            <a:r>
              <a:rPr lang="en-CA" sz="2800" dirty="0">
                <a:solidFill>
                  <a:srgbClr val="FFFFFF"/>
                </a:solidFill>
              </a:rPr>
              <a:t>Example</a:t>
            </a:r>
            <a:r>
              <a:rPr lang="en-CA" sz="2800" dirty="0">
                <a:solidFill>
                  <a:schemeClr val="accent6"/>
                </a:solidFill>
              </a:rPr>
              <a:t>:</a:t>
            </a:r>
            <a:r>
              <a:rPr lang="en-CA" sz="2800" dirty="0">
                <a:solidFill>
                  <a:srgbClr val="FFFFFF"/>
                </a:solidFill>
              </a:rPr>
              <a:t> The Canada Arm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678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FE092-E2BC-E061-7139-76B255631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The </a:t>
            </a:r>
            <a:r>
              <a:rPr lang="en-CA" dirty="0" err="1"/>
              <a:t>Canadarm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3FA9B-FDCC-459C-9E45-0F5CA4988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6" name="Picture 2" descr="Canadarm | The Canadian Encyclopedia">
            <a:extLst>
              <a:ext uri="{FF2B5EF4-FFF2-40B4-BE49-F238E27FC236}">
                <a16:creationId xmlns:a16="http://schemas.microsoft.com/office/drawing/2014/main" id="{04B8E41F-8A07-5D49-DF55-CE41CF8E42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53" y="1603253"/>
            <a:ext cx="7227128" cy="4733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hotos: Next-Generation Canadarm | Space">
            <a:extLst>
              <a:ext uri="{FF2B5EF4-FFF2-40B4-BE49-F238E27FC236}">
                <a16:creationId xmlns:a16="http://schemas.microsoft.com/office/drawing/2014/main" id="{C7D77A35-9673-AB38-5A63-DECA38E40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2036" y="4243363"/>
            <a:ext cx="3492500" cy="233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anadarm - Wikipedia">
            <a:extLst>
              <a:ext uri="{FF2B5EF4-FFF2-40B4-BE49-F238E27FC236}">
                <a16:creationId xmlns:a16="http://schemas.microsoft.com/office/drawing/2014/main" id="{40399A78-F2E9-9CD2-0D6D-17F3FD5B4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2035" y="507923"/>
            <a:ext cx="4172501" cy="368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178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Design Problem 1</a:t>
            </a:r>
            <a:r>
              <a:rPr lang="en-US" b="1" dirty="0">
                <a:solidFill>
                  <a:schemeClr val="accent6"/>
                </a:solidFill>
              </a:rPr>
              <a:t>:</a:t>
            </a:r>
            <a:r>
              <a:rPr lang="en-US" b="1" dirty="0"/>
              <a:t> Forward Kinematics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21671" cy="483547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Problem Background</a:t>
            </a:r>
          </a:p>
          <a:p>
            <a:r>
              <a:rPr lang="en-US" dirty="0"/>
              <a:t>If you have a robotic arm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g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,</a:t>
            </a:r>
            <a:r>
              <a:rPr lang="en-US" dirty="0"/>
              <a:t> the Canadarm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/>
              <a:t> with joints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it is important to be able to calculate where the end of the arm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Forward kinematics is the use of the kinematic equations of a robot to compute the position of the end of the arm from specified values for the joint parameters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1B81AE-6823-4738-A26C-782ED30AC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761" y="3000327"/>
            <a:ext cx="4453763" cy="36607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4F96EC-271C-4B74-A97F-456F47F85F66}"/>
              </a:ext>
            </a:extLst>
          </p:cNvPr>
          <p:cNvSpPr txBox="1"/>
          <p:nvPr/>
        </p:nvSpPr>
        <p:spPr>
          <a:xfrm>
            <a:off x="7466669" y="1450555"/>
            <a:ext cx="3512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Where is this point</a:t>
            </a:r>
            <a:r>
              <a:rPr lang="en-US" sz="2800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6C2C0A0-A524-4B3F-9F14-C80C3C978E02}"/>
              </a:ext>
            </a:extLst>
          </p:cNvPr>
          <p:cNvSpPr/>
          <p:nvPr/>
        </p:nvSpPr>
        <p:spPr>
          <a:xfrm rot="16200000" flipH="1">
            <a:off x="7444534" y="2399105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09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C5961D-CBB7-4FDF-A875-7D77282E8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38663"/>
            <a:ext cx="5816916" cy="392009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Design Problem 1</a:t>
            </a:r>
            <a:r>
              <a:rPr lang="en-US" b="1" dirty="0">
                <a:solidFill>
                  <a:schemeClr val="accent6"/>
                </a:solidFill>
              </a:rPr>
              <a:t>:</a:t>
            </a:r>
            <a:r>
              <a:rPr lang="en-US" b="1" dirty="0"/>
              <a:t> Forward Kinematics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21671" cy="483547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Problem Background</a:t>
            </a:r>
          </a:p>
          <a:p>
            <a:r>
              <a:rPr lang="en-US" dirty="0"/>
              <a:t>Given a robotic arm with two degrees of freedom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see diagram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determine the position </a:t>
            </a:r>
            <a:r>
              <a:rPr lang="en-US" b="1" dirty="0">
                <a:solidFill>
                  <a:schemeClr val="accent6"/>
                </a:solidFill>
              </a:rPr>
              <a:t>(</a:t>
            </a:r>
            <a:r>
              <a:rPr lang="en-US" b="1" dirty="0">
                <a:solidFill>
                  <a:schemeClr val="accent1"/>
                </a:solidFill>
              </a:rPr>
              <a:t>x</a:t>
            </a:r>
            <a:r>
              <a:rPr lang="en-US" b="1" dirty="0">
                <a:solidFill>
                  <a:schemeClr val="accent6"/>
                </a:solidFill>
              </a:rPr>
              <a:t>,</a:t>
            </a:r>
            <a:r>
              <a:rPr lang="en-US" b="1" dirty="0">
                <a:solidFill>
                  <a:schemeClr val="accent1"/>
                </a:solidFill>
              </a:rPr>
              <a:t> y</a:t>
            </a:r>
            <a:r>
              <a:rPr lang="en-US" b="1" dirty="0">
                <a:solidFill>
                  <a:schemeClr val="accent6"/>
                </a:solidFill>
              </a:rPr>
              <a:t>)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dirty="0"/>
              <a:t>of the effector given the component-arm lengths and joint angles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4F96EC-271C-4B74-A97F-456F47F85F66}"/>
              </a:ext>
            </a:extLst>
          </p:cNvPr>
          <p:cNvSpPr txBox="1"/>
          <p:nvPr/>
        </p:nvSpPr>
        <p:spPr>
          <a:xfrm>
            <a:off x="8236695" y="1702350"/>
            <a:ext cx="3512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Where is this point</a:t>
            </a:r>
            <a:r>
              <a:rPr lang="en-US" sz="2800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6C2C0A0-A524-4B3F-9F14-C80C3C978E02}"/>
              </a:ext>
            </a:extLst>
          </p:cNvPr>
          <p:cNvSpPr/>
          <p:nvPr/>
        </p:nvSpPr>
        <p:spPr>
          <a:xfrm rot="16200000" flipH="1">
            <a:off x="10734172" y="2644552"/>
            <a:ext cx="1167063" cy="318519"/>
          </a:xfrm>
          <a:prstGeom prst="rightArrow">
            <a:avLst>
              <a:gd name="adj1" fmla="val 34891"/>
              <a:gd name="adj2" fmla="val 1670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DFA8A8-5A8E-4333-89A1-97ECE4070AB7}"/>
              </a:ext>
            </a:extLst>
          </p:cNvPr>
          <p:cNvSpPr txBox="1"/>
          <p:nvPr/>
        </p:nvSpPr>
        <p:spPr>
          <a:xfrm>
            <a:off x="4640099" y="3961218"/>
            <a:ext cx="28023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chemeClr val="accent6"/>
                </a:solidFill>
              </a:rPr>
              <a:t>Given</a:t>
            </a:r>
          </a:p>
          <a:p>
            <a:pPr algn="r"/>
            <a:r>
              <a:rPr lang="en-US" sz="2400" b="1" dirty="0">
                <a:solidFill>
                  <a:schemeClr val="accent2"/>
                </a:solidFill>
              </a:rPr>
              <a:t>Length1</a:t>
            </a:r>
            <a:r>
              <a:rPr lang="en-US" sz="2400" b="1" dirty="0">
                <a:solidFill>
                  <a:schemeClr val="accent6"/>
                </a:solidFill>
              </a:rPr>
              <a:t>,</a:t>
            </a:r>
            <a:r>
              <a:rPr lang="en-US" sz="2400" b="1" dirty="0">
                <a:solidFill>
                  <a:schemeClr val="accent2"/>
                </a:solidFill>
              </a:rPr>
              <a:t> Length2</a:t>
            </a:r>
            <a:r>
              <a:rPr lang="en-US" sz="2400" b="1" dirty="0">
                <a:solidFill>
                  <a:schemeClr val="accent6"/>
                </a:solidFill>
              </a:rPr>
              <a:t>,</a:t>
            </a:r>
            <a:endParaRPr lang="en-US" sz="2400" b="1" dirty="0">
              <a:solidFill>
                <a:schemeClr val="accent2"/>
              </a:solidFill>
            </a:endParaRPr>
          </a:p>
          <a:p>
            <a:pPr algn="r"/>
            <a:r>
              <a:rPr lang="en-US" sz="2400" b="1" dirty="0">
                <a:solidFill>
                  <a:schemeClr val="accent2"/>
                </a:solidFill>
              </a:rPr>
              <a:t>Angle1</a:t>
            </a:r>
            <a:r>
              <a:rPr lang="en-US" sz="2400" b="1" dirty="0">
                <a:solidFill>
                  <a:schemeClr val="accent6"/>
                </a:solidFill>
              </a:rPr>
              <a:t>,</a:t>
            </a:r>
            <a:r>
              <a:rPr lang="en-US" sz="2400" b="1" dirty="0">
                <a:solidFill>
                  <a:schemeClr val="accent2"/>
                </a:solidFill>
              </a:rPr>
              <a:t> Angle2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58D257-366A-4B55-9B04-232ABE2EF7C3}"/>
              </a:ext>
            </a:extLst>
          </p:cNvPr>
          <p:cNvCxnSpPr>
            <a:cxnSpLocks/>
          </p:cNvCxnSpPr>
          <p:nvPr/>
        </p:nvCxnSpPr>
        <p:spPr>
          <a:xfrm>
            <a:off x="7442469" y="5041232"/>
            <a:ext cx="474310" cy="202345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0061644-718E-401D-9FC4-C5E07AB73BB8}"/>
              </a:ext>
            </a:extLst>
          </p:cNvPr>
          <p:cNvCxnSpPr>
            <a:cxnSpLocks/>
          </p:cNvCxnSpPr>
          <p:nvPr/>
        </p:nvCxnSpPr>
        <p:spPr>
          <a:xfrm>
            <a:off x="7442469" y="5041232"/>
            <a:ext cx="0" cy="998621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E340164-EE6D-41B5-B674-DA7C2578292F}"/>
              </a:ext>
            </a:extLst>
          </p:cNvPr>
          <p:cNvCxnSpPr>
            <a:cxnSpLocks/>
          </p:cNvCxnSpPr>
          <p:nvPr/>
        </p:nvCxnSpPr>
        <p:spPr>
          <a:xfrm flipV="1">
            <a:off x="7442469" y="3758873"/>
            <a:ext cx="2217724" cy="1282359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101EF3A-8CE0-4EA1-B28D-FE78C7A4ECB2}"/>
              </a:ext>
            </a:extLst>
          </p:cNvPr>
          <p:cNvCxnSpPr>
            <a:cxnSpLocks/>
          </p:cNvCxnSpPr>
          <p:nvPr/>
        </p:nvCxnSpPr>
        <p:spPr>
          <a:xfrm flipV="1">
            <a:off x="7442469" y="4561382"/>
            <a:ext cx="2904689" cy="47985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BCB5B16E-6352-4F83-BD30-60C075CFD738}"/>
              </a:ext>
            </a:extLst>
          </p:cNvPr>
          <p:cNvSpPr/>
          <p:nvPr/>
        </p:nvSpPr>
        <p:spPr>
          <a:xfrm>
            <a:off x="7382312" y="4969043"/>
            <a:ext cx="120316" cy="1203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198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/>
          </a:bodyPr>
          <a:lstStyle/>
          <a:p>
            <a:r>
              <a:rPr lang="en-US" b="1" dirty="0"/>
              <a:t>Let</a:t>
            </a:r>
            <a:r>
              <a:rPr lang="en-US" b="1" dirty="0">
                <a:solidFill>
                  <a:schemeClr val="accent2"/>
                </a:solidFill>
              </a:rPr>
              <a:t>’</a:t>
            </a:r>
            <a:r>
              <a:rPr lang="en-US" b="1" dirty="0"/>
              <a:t>s walk through the design process for programming in the context of the project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</a:p>
          <a:p>
            <a:endParaRPr lang="en-US" b="1" dirty="0">
              <a:solidFill>
                <a:schemeClr val="accent2"/>
              </a:solidFill>
            </a:endParaRPr>
          </a:p>
          <a:p>
            <a:r>
              <a:rPr lang="en-US" b="1" dirty="0">
                <a:solidFill>
                  <a:schemeClr val="accent6"/>
                </a:solidFill>
              </a:rPr>
              <a:t>Define the Problem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Define Test Cases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Generate Multiple Solutions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Select a Solution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Implement the Solution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Perform Final Testing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2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183859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Today’s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Coffee Break (Office Hours) time</a:t>
            </a:r>
          </a:p>
          <a:p>
            <a:pPr lvl="1"/>
            <a:r>
              <a:rPr lang="en-US" b="1" dirty="0"/>
              <a:t>Today: 11-12 in MY 763</a:t>
            </a:r>
          </a:p>
          <a:p>
            <a:endParaRPr lang="en-US" b="1" dirty="0"/>
          </a:p>
          <a:p>
            <a:r>
              <a:rPr lang="en-US" b="1" dirty="0" err="1"/>
              <a:t>Gradescope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1.3</a:t>
            </a:r>
            <a:endParaRPr lang="en-US" b="1" dirty="0"/>
          </a:p>
          <a:p>
            <a:pPr lvl="1"/>
            <a:r>
              <a:rPr lang="en-US" b="1" dirty="0"/>
              <a:t>Engineering design</a:t>
            </a:r>
          </a:p>
          <a:p>
            <a:pPr lvl="1"/>
            <a:r>
              <a:rPr lang="en-US" b="1" dirty="0"/>
              <a:t>Design Problem</a:t>
            </a:r>
            <a:r>
              <a:rPr lang="en-US" b="1" dirty="0">
                <a:solidFill>
                  <a:schemeClr val="accent1"/>
                </a:solidFill>
              </a:rPr>
              <a:t>:</a:t>
            </a:r>
            <a:r>
              <a:rPr lang="en-US" b="1" dirty="0"/>
              <a:t> Forward Kinematics</a:t>
            </a:r>
          </a:p>
        </p:txBody>
      </p:sp>
      <p:pic>
        <p:nvPicPr>
          <p:cNvPr id="2050" name="Picture 2" descr="Physics Funny | kinematics 🔥 Follow 👉 @physic.fun . . . . . #physic  #physics #physicsmemes #physicsclass #physicsfun #physicsjokes  #physicslovers #... | Instagram">
            <a:extLst>
              <a:ext uri="{FF2B5EF4-FFF2-40B4-BE49-F238E27FC236}">
                <a16:creationId xmlns:a16="http://schemas.microsoft.com/office/drawing/2014/main" id="{FD4A99D5-2690-6F1E-5BE0-4FDC04267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701" y="1825624"/>
            <a:ext cx="3989609" cy="3765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772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Design Problem 1</a:t>
            </a:r>
            <a:r>
              <a:rPr lang="en-US" b="1" dirty="0">
                <a:solidFill>
                  <a:schemeClr val="accent6"/>
                </a:solidFill>
              </a:rPr>
              <a:t>:</a:t>
            </a:r>
            <a:r>
              <a:rPr lang="en-US" b="1" dirty="0"/>
              <a:t> Forward Kinematics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4321D3-588C-4E20-A891-A2D1B74A4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38663"/>
            <a:ext cx="5816916" cy="39200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6C7E3B-C48A-445D-BF39-AE71C829A535}"/>
              </a:ext>
            </a:extLst>
          </p:cNvPr>
          <p:cNvSpPr txBox="1"/>
          <p:nvPr/>
        </p:nvSpPr>
        <p:spPr>
          <a:xfrm>
            <a:off x="8236695" y="1702350"/>
            <a:ext cx="3512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Where is this point</a:t>
            </a:r>
            <a:r>
              <a:rPr lang="en-US" sz="2800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DA9DB7C-A174-4AE6-BA1A-A74298BD2538}"/>
              </a:ext>
            </a:extLst>
          </p:cNvPr>
          <p:cNvSpPr/>
          <p:nvPr/>
        </p:nvSpPr>
        <p:spPr>
          <a:xfrm rot="16200000" flipH="1">
            <a:off x="10734172" y="2644552"/>
            <a:ext cx="1167063" cy="318519"/>
          </a:xfrm>
          <a:prstGeom prst="rightArrow">
            <a:avLst>
              <a:gd name="adj1" fmla="val 34891"/>
              <a:gd name="adj2" fmla="val 1670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DE8DC3-1842-4D2E-84E0-31AF51A17E62}"/>
              </a:ext>
            </a:extLst>
          </p:cNvPr>
          <p:cNvSpPr txBox="1"/>
          <p:nvPr/>
        </p:nvSpPr>
        <p:spPr>
          <a:xfrm>
            <a:off x="4640099" y="3961218"/>
            <a:ext cx="28023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chemeClr val="accent6"/>
                </a:solidFill>
              </a:rPr>
              <a:t>Given</a:t>
            </a:r>
          </a:p>
          <a:p>
            <a:pPr algn="r"/>
            <a:r>
              <a:rPr lang="en-US" sz="2400" b="1" dirty="0">
                <a:solidFill>
                  <a:schemeClr val="accent2"/>
                </a:solidFill>
              </a:rPr>
              <a:t>Length1</a:t>
            </a:r>
            <a:r>
              <a:rPr lang="en-US" sz="2400" b="1" dirty="0">
                <a:solidFill>
                  <a:schemeClr val="accent6"/>
                </a:solidFill>
              </a:rPr>
              <a:t>,</a:t>
            </a:r>
            <a:r>
              <a:rPr lang="en-US" sz="2400" b="1" dirty="0">
                <a:solidFill>
                  <a:schemeClr val="accent2"/>
                </a:solidFill>
              </a:rPr>
              <a:t> Length2</a:t>
            </a:r>
            <a:r>
              <a:rPr lang="en-US" sz="2400" b="1" dirty="0">
                <a:solidFill>
                  <a:schemeClr val="accent6"/>
                </a:solidFill>
              </a:rPr>
              <a:t>,</a:t>
            </a:r>
            <a:endParaRPr lang="en-US" sz="2400" b="1" dirty="0">
              <a:solidFill>
                <a:schemeClr val="accent2"/>
              </a:solidFill>
            </a:endParaRPr>
          </a:p>
          <a:p>
            <a:pPr algn="r"/>
            <a:r>
              <a:rPr lang="en-US" sz="2400" b="1" dirty="0">
                <a:solidFill>
                  <a:schemeClr val="accent2"/>
                </a:solidFill>
              </a:rPr>
              <a:t>Angle1</a:t>
            </a:r>
            <a:r>
              <a:rPr lang="en-US" sz="2400" b="1" dirty="0">
                <a:solidFill>
                  <a:schemeClr val="accent6"/>
                </a:solidFill>
              </a:rPr>
              <a:t>,</a:t>
            </a:r>
            <a:r>
              <a:rPr lang="en-US" sz="2400" b="1" dirty="0">
                <a:solidFill>
                  <a:schemeClr val="accent2"/>
                </a:solidFill>
              </a:rPr>
              <a:t> Angle2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B65BDFC-B9B8-42B8-A05A-B41BDB3F72A6}"/>
              </a:ext>
            </a:extLst>
          </p:cNvPr>
          <p:cNvCxnSpPr>
            <a:cxnSpLocks/>
          </p:cNvCxnSpPr>
          <p:nvPr/>
        </p:nvCxnSpPr>
        <p:spPr>
          <a:xfrm>
            <a:off x="7442469" y="5041232"/>
            <a:ext cx="474310" cy="202345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F381D3-E4BD-4944-8C44-735D7F2A81E1}"/>
              </a:ext>
            </a:extLst>
          </p:cNvPr>
          <p:cNvCxnSpPr>
            <a:cxnSpLocks/>
          </p:cNvCxnSpPr>
          <p:nvPr/>
        </p:nvCxnSpPr>
        <p:spPr>
          <a:xfrm>
            <a:off x="7442469" y="5041232"/>
            <a:ext cx="0" cy="998621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EB83FD9-6457-4B75-B010-314C7036D365}"/>
              </a:ext>
            </a:extLst>
          </p:cNvPr>
          <p:cNvCxnSpPr>
            <a:cxnSpLocks/>
          </p:cNvCxnSpPr>
          <p:nvPr/>
        </p:nvCxnSpPr>
        <p:spPr>
          <a:xfrm flipV="1">
            <a:off x="7442469" y="3758873"/>
            <a:ext cx="2217724" cy="1282359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E357E5-30BA-4EFD-B87F-03637E2CA277}"/>
              </a:ext>
            </a:extLst>
          </p:cNvPr>
          <p:cNvCxnSpPr>
            <a:cxnSpLocks/>
          </p:cNvCxnSpPr>
          <p:nvPr/>
        </p:nvCxnSpPr>
        <p:spPr>
          <a:xfrm flipV="1">
            <a:off x="7442469" y="4561382"/>
            <a:ext cx="2904689" cy="47985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5094A6C-4EE8-4F20-B282-652B3E6195DB}"/>
              </a:ext>
            </a:extLst>
          </p:cNvPr>
          <p:cNvSpPr/>
          <p:nvPr/>
        </p:nvSpPr>
        <p:spPr>
          <a:xfrm>
            <a:off x="7382312" y="4969043"/>
            <a:ext cx="120316" cy="1203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BBCCA1-1F61-4452-8651-7707A20537C5}"/>
              </a:ext>
            </a:extLst>
          </p:cNvPr>
          <p:cNvSpPr txBox="1"/>
          <p:nvPr/>
        </p:nvSpPr>
        <p:spPr>
          <a:xfrm>
            <a:off x="303148" y="3028794"/>
            <a:ext cx="7830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8A0083"/>
                </a:solidFill>
                <a:latin typeface="Consolas" panose="020B0609020204030204" pitchFamily="49" charset="0"/>
              </a:rPr>
              <a:t>my_function(Length1, Angle1, Length2, Angle2)</a:t>
            </a:r>
          </a:p>
        </p:txBody>
      </p:sp>
      <p:sp>
        <p:nvSpPr>
          <p:cNvPr id="20" name="Arrow: Bent-Up 19">
            <a:extLst>
              <a:ext uri="{FF2B5EF4-FFF2-40B4-BE49-F238E27FC236}">
                <a16:creationId xmlns:a16="http://schemas.microsoft.com/office/drawing/2014/main" id="{5A354DDC-6D62-4783-B6CF-F33C93999990}"/>
              </a:ext>
            </a:extLst>
          </p:cNvPr>
          <p:cNvSpPr/>
          <p:nvPr/>
        </p:nvSpPr>
        <p:spPr>
          <a:xfrm flipH="1">
            <a:off x="2791324" y="3537438"/>
            <a:ext cx="1844197" cy="1122772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Bent-Up 21">
            <a:extLst>
              <a:ext uri="{FF2B5EF4-FFF2-40B4-BE49-F238E27FC236}">
                <a16:creationId xmlns:a16="http://schemas.microsoft.com/office/drawing/2014/main" id="{D701B6BC-A5EF-4B37-8680-74E73C85F5C4}"/>
              </a:ext>
            </a:extLst>
          </p:cNvPr>
          <p:cNvSpPr/>
          <p:nvPr/>
        </p:nvSpPr>
        <p:spPr>
          <a:xfrm rot="5400000" flipH="1">
            <a:off x="4138606" y="-1098743"/>
            <a:ext cx="1199994" cy="7046830"/>
          </a:xfrm>
          <a:prstGeom prst="bentUpArrow">
            <a:avLst>
              <a:gd name="adj1" fmla="val 13462"/>
              <a:gd name="adj2" fmla="val 12528"/>
              <a:gd name="adj3" fmla="val 1651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773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30864C-275C-E5E6-D7F9-66C3E191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829" y="3237039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Some reminders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pic>
        <p:nvPicPr>
          <p:cNvPr id="1028" name="Picture 4" descr="Reminder Cat - REMINDER CAT IS REMINDING YOU Business Cat">
            <a:extLst>
              <a:ext uri="{FF2B5EF4-FFF2-40B4-BE49-F238E27FC236}">
                <a16:creationId xmlns:a16="http://schemas.microsoft.com/office/drawing/2014/main" id="{CFE6B12D-ECF4-24A6-521A-C71381971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766" y="1351596"/>
            <a:ext cx="4427034" cy="4427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3035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2189362" y="3325211"/>
            <a:ext cx="802335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266950" y="3835260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9326612" y="1729256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9327536" y="267868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1790644" y="1735114"/>
            <a:ext cx="1883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2134378" y="269159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 flipH="1">
            <a:off x="7681568" y="3961675"/>
            <a:ext cx="1189481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8979536" y="4579796"/>
            <a:ext cx="27958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(parameter1, 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4085793" y="1728678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4881807" y="269159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E38086-E06D-42AA-B72F-5F3175B75621}"/>
              </a:ext>
            </a:extLst>
          </p:cNvPr>
          <p:cNvSpPr txBox="1"/>
          <p:nvPr/>
        </p:nvSpPr>
        <p:spPr>
          <a:xfrm>
            <a:off x="3649861" y="5978065"/>
            <a:ext cx="3641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FFFF"/>
                </a:solidFill>
              </a:rPr>
              <a:t>What is in the body?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16A563C-A74F-45CA-99B3-DF977C57BC5D}"/>
              </a:ext>
            </a:extLst>
          </p:cNvPr>
          <p:cNvSpPr/>
          <p:nvPr/>
        </p:nvSpPr>
        <p:spPr>
          <a:xfrm rot="16200000">
            <a:off x="3044527" y="5037119"/>
            <a:ext cx="1529189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C8AADCE-37DE-487B-845B-B08E97811B42}"/>
              </a:ext>
            </a:extLst>
          </p:cNvPr>
          <p:cNvSpPr/>
          <p:nvPr/>
        </p:nvSpPr>
        <p:spPr>
          <a:xfrm>
            <a:off x="1617848" y="3985739"/>
            <a:ext cx="1479131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995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8DCC0B-F25E-4FFA-9CB4-823A8DBF05C9}"/>
              </a:ext>
            </a:extLst>
          </p:cNvPr>
          <p:cNvSpPr txBox="1"/>
          <p:nvPr/>
        </p:nvSpPr>
        <p:spPr>
          <a:xfrm>
            <a:off x="244637" y="1742379"/>
            <a:ext cx="737134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 function_body(parameters):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1. </a:t>
            </a:r>
            <a:r>
              <a:rPr lang="en-US" sz="2800" b="1" dirty="0">
                <a:solidFill>
                  <a:srgbClr val="FF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“““DOCSTRING””” (optional)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2. 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 that does the thing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3.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[expression]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statement is 	   optional and if it is not 	   included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it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the same as  	   writing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		</a:t>
            </a:r>
          </a:p>
        </p:txBody>
      </p:sp>
    </p:spTree>
    <p:extLst>
      <p:ext uri="{BB962C8B-B14F-4D97-AF65-F5344CB8AC3E}">
        <p14:creationId xmlns:p14="http://schemas.microsoft.com/office/powerpoint/2010/main" val="14544472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1852063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text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22649787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9224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 Problem 1</a:t>
            </a:r>
            <a:r>
              <a:rPr lang="en-US" dirty="0">
                <a:solidFill>
                  <a:schemeClr val="accent6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3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1.3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006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22010-9A66-4A68-AF0A-6E9191BA3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CF7B3-DBD9-42B0-B00C-2501C0B54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1825624"/>
            <a:ext cx="11133149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APS111</a:t>
            </a:r>
            <a:r>
              <a:rPr lang="en-US" sz="3200" dirty="0">
                <a:solidFill>
                  <a:schemeClr val="accent6"/>
                </a:solidFill>
              </a:rPr>
              <a:t>/</a:t>
            </a:r>
            <a:r>
              <a:rPr lang="en-US" sz="3200" dirty="0"/>
              <a:t>112</a:t>
            </a:r>
            <a:r>
              <a:rPr lang="en-US" sz="3200" dirty="0">
                <a:solidFill>
                  <a:schemeClr val="accent2"/>
                </a:solidFill>
              </a:rPr>
              <a:t> -</a:t>
            </a:r>
            <a:r>
              <a:rPr lang="en-US" sz="3200" dirty="0"/>
              <a:t> the design, implementation, testing, and documentation of technology to solve a particular problem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6"/>
                </a:solidFill>
              </a:rPr>
              <a:t>Programming</a:t>
            </a:r>
            <a:r>
              <a:rPr lang="en-US" sz="3200" dirty="0"/>
              <a:t> is the design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implementation, testing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and documentation of a piece of software that solves a particular problem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The software might be part of a larger system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e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  <a:r>
              <a:rPr lang="en-US" sz="3200" dirty="0"/>
              <a:t>g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the avionics software of an aircraft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the accounting or human resources software of a business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but it represents the solution to a design problem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or part of a design problem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8756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22010-9A66-4A68-AF0A-6E9191BA3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CF7B3-DBD9-42B0-B00C-2501C0B54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3926305" cy="4835479"/>
          </a:xfrm>
        </p:spPr>
        <p:txBody>
          <a:bodyPr>
            <a:normAutofit/>
          </a:bodyPr>
          <a:lstStyle/>
          <a:p>
            <a:r>
              <a:rPr lang="en-US" sz="3200" dirty="0"/>
              <a:t>We will approach programing as an engineering design process and adapt the process you have already seen in APS111</a:t>
            </a:r>
            <a:r>
              <a:rPr lang="en-US" sz="3200" dirty="0">
                <a:solidFill>
                  <a:schemeClr val="accent6"/>
                </a:solidFill>
              </a:rPr>
              <a:t>/</a:t>
            </a:r>
            <a:r>
              <a:rPr lang="en-US" sz="3200" dirty="0"/>
              <a:t>112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020D6DF7-D0C8-4F2C-BBCE-205652397438}"/>
              </a:ext>
            </a:extLst>
          </p:cNvPr>
          <p:cNvSpPr/>
          <p:nvPr/>
        </p:nvSpPr>
        <p:spPr>
          <a:xfrm>
            <a:off x="5185612" y="1863345"/>
            <a:ext cx="6836984" cy="479775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D1C575DA-253E-4F55-9554-038DAB52C264}"/>
              </a:ext>
            </a:extLst>
          </p:cNvPr>
          <p:cNvSpPr txBox="1"/>
          <p:nvPr/>
        </p:nvSpPr>
        <p:spPr>
          <a:xfrm>
            <a:off x="7576646" y="1515781"/>
            <a:ext cx="430212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spc="-165" dirty="0">
                <a:solidFill>
                  <a:schemeClr val="accent1"/>
                </a:solidFill>
                <a:latin typeface="Arial"/>
                <a:cs typeface="Arial"/>
              </a:rPr>
              <a:t>T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aken</a:t>
            </a:r>
            <a:r>
              <a:rPr sz="1400" spc="-30" dirty="0">
                <a:solidFill>
                  <a:schemeClr val="accent1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fro</a:t>
            </a:r>
            <a:r>
              <a:rPr sz="1400" spc="-10" dirty="0">
                <a:solidFill>
                  <a:schemeClr val="accent1"/>
                </a:solidFill>
                <a:latin typeface="Arial"/>
                <a:cs typeface="Arial"/>
              </a:rPr>
              <a:t>m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:</a:t>
            </a:r>
            <a:r>
              <a:rPr sz="1400" spc="-30" dirty="0">
                <a:solidFill>
                  <a:schemeClr val="accent1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chemeClr val="accent1"/>
                </a:solidFill>
                <a:latin typeface="Arial"/>
                <a:cs typeface="Arial"/>
              </a:rPr>
              <a:t>D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esigning</a:t>
            </a:r>
            <a:r>
              <a:rPr sz="1400" spc="-25" dirty="0">
                <a:solidFill>
                  <a:schemeClr val="accent1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Engineer</a:t>
            </a:r>
            <a:r>
              <a:rPr sz="1400" spc="5" dirty="0">
                <a:solidFill>
                  <a:schemeClr val="accent1"/>
                </a:solidFill>
                <a:latin typeface="Arial"/>
                <a:cs typeface="Arial"/>
              </a:rPr>
              <a:t>s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:</a:t>
            </a:r>
            <a:r>
              <a:rPr sz="1400" spc="-120" dirty="0">
                <a:solidFill>
                  <a:schemeClr val="accent1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An Introduc</a:t>
            </a:r>
            <a:r>
              <a:rPr sz="1400" spc="-10" dirty="0">
                <a:solidFill>
                  <a:schemeClr val="accent1"/>
                </a:solidFill>
                <a:latin typeface="Arial"/>
                <a:cs typeface="Arial"/>
              </a:rPr>
              <a:t>t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ory</a:t>
            </a:r>
            <a:r>
              <a:rPr sz="1400" spc="-70" dirty="0">
                <a:solidFill>
                  <a:schemeClr val="accent1"/>
                </a:solidFill>
                <a:latin typeface="Arial"/>
                <a:cs typeface="Arial"/>
              </a:rPr>
              <a:t> </a:t>
            </a:r>
            <a:r>
              <a:rPr sz="1400" spc="-160" dirty="0">
                <a:solidFill>
                  <a:schemeClr val="accent1"/>
                </a:solidFill>
                <a:latin typeface="Arial"/>
                <a:cs typeface="Arial"/>
              </a:rPr>
              <a:t>T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e</a:t>
            </a:r>
            <a:r>
              <a:rPr sz="1400" spc="-15" dirty="0">
                <a:solidFill>
                  <a:schemeClr val="accent1"/>
                </a:solidFill>
                <a:latin typeface="Arial"/>
                <a:cs typeface="Arial"/>
              </a:rPr>
              <a:t>x</a:t>
            </a:r>
            <a:r>
              <a:rPr sz="1400" dirty="0">
                <a:solidFill>
                  <a:schemeClr val="accent1"/>
                </a:solidFill>
                <a:latin typeface="Arial"/>
                <a:cs typeface="Arial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695291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/>
          </a:bodyPr>
          <a:lstStyle/>
          <a:p>
            <a:r>
              <a:rPr lang="en-US" dirty="0"/>
              <a:t>This lecture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we are going to talk about a detailed design process for programming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based on the engineering design processes that are key to any engineering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The steps are as follows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r>
              <a:rPr lang="en-US" b="1" dirty="0">
                <a:solidFill>
                  <a:schemeClr val="accent6"/>
                </a:solidFill>
              </a:rPr>
              <a:t>Define the Problem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Define Test Cases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Generate Multiple Solutions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Select a Solution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Implement the Solution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b="1" dirty="0">
                <a:solidFill>
                  <a:schemeClr val="accent6"/>
                </a:solidFill>
              </a:rPr>
              <a:t>Perform Final Testing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2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241361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Define the Problem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dirty="0"/>
              <a:t>Develop a clear and detailed problem statement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Be clear on what needs to be done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Sometimes the problem will be easy enough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especially as you are learning programming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/>
              <a:t> that the initial problem statement given by the client</a:t>
            </a:r>
            <a:r>
              <a:rPr lang="en-US" dirty="0">
                <a:solidFill>
                  <a:schemeClr val="accent6"/>
                </a:solidFill>
              </a:rPr>
              <a:t>/</a:t>
            </a:r>
            <a:r>
              <a:rPr lang="en-US" dirty="0"/>
              <a:t>prof is sufficient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More often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the problem is complex enough that forming a complete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explicit definition is a challenge itself and sometimes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even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often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/>
              <a:t> the client doesn</a:t>
            </a:r>
            <a:r>
              <a:rPr lang="en-US" dirty="0">
                <a:solidFill>
                  <a:schemeClr val="accent2"/>
                </a:solidFill>
              </a:rPr>
              <a:t>’</a:t>
            </a:r>
            <a:r>
              <a:rPr lang="en-US" dirty="0"/>
              <a:t>t really understand the problem him/herself</a:t>
            </a:r>
            <a:r>
              <a:rPr lang="en-US" dirty="0">
                <a:solidFill>
                  <a:schemeClr val="accent2"/>
                </a:solidFill>
              </a:rPr>
              <a:t>. </a:t>
            </a:r>
          </a:p>
          <a:p>
            <a:r>
              <a:rPr lang="en-US" dirty="0"/>
              <a:t>In such cases, research and iteration with the client is necessary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br>
              <a:rPr lang="en-US" dirty="0">
                <a:solidFill>
                  <a:schemeClr val="accent6"/>
                </a:solidFill>
              </a:rPr>
            </a:b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539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Define Test Cases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dirty="0"/>
              <a:t>Work out specific test cases for which you know the answer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This will help in the solidifying the problem definition and provide you with tests once you have working code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Try to cover a reasonable span of possible cases that may come up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Think about strange cases that might break the code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Think about reasonable measures of efficiency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speed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and memory size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br>
              <a:rPr lang="en-US" dirty="0">
                <a:solidFill>
                  <a:schemeClr val="accent6"/>
                </a:solidFill>
              </a:rPr>
            </a:b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186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Generate Many Creative Solutions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dirty="0"/>
              <a:t>Think about solutions and write them down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Try to be as creative as possible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/>
              <a:t>solution</a:t>
            </a:r>
            <a:r>
              <a:rPr lang="en-US" dirty="0">
                <a:solidFill>
                  <a:schemeClr val="accent2"/>
                </a:solidFill>
              </a:rPr>
              <a:t>”</a:t>
            </a:r>
            <a:r>
              <a:rPr lang="en-US" dirty="0"/>
              <a:t> at this stage is two things</a:t>
            </a:r>
            <a:r>
              <a:rPr lang="en-US" dirty="0">
                <a:solidFill>
                  <a:schemeClr val="accent6"/>
                </a:solidFill>
              </a:rPr>
              <a:t>:</a:t>
            </a:r>
          </a:p>
          <a:p>
            <a:pPr lvl="1"/>
            <a:r>
              <a:rPr lang="en-US" dirty="0"/>
              <a:t>An Algorithm Plan</a:t>
            </a:r>
            <a:endParaRPr lang="en-US" dirty="0">
              <a:solidFill>
                <a:schemeClr val="accent6"/>
              </a:solidFill>
            </a:endParaRPr>
          </a:p>
          <a:p>
            <a:pPr lvl="1"/>
            <a:r>
              <a:rPr lang="en-US" dirty="0"/>
              <a:t>A Programming Plan</a:t>
            </a:r>
            <a:br>
              <a:rPr lang="en-US" dirty="0">
                <a:solidFill>
                  <a:schemeClr val="accent6"/>
                </a:solidFill>
              </a:rPr>
            </a:b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8204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04D02-878B-43E7-9C87-4475A137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 Design Process for Programming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16CDE-3A27-4CFD-83C8-4FEA958C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17442" cy="491206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Generate Many Creative Solutions</a:t>
            </a:r>
            <a:r>
              <a:rPr lang="en-US" b="1" dirty="0">
                <a:solidFill>
                  <a:schemeClr val="accent2"/>
                </a:solidFill>
              </a:rPr>
              <a:t>.</a:t>
            </a:r>
            <a:r>
              <a:rPr lang="en-US" dirty="0">
                <a:solidFill>
                  <a:schemeClr val="accent6"/>
                </a:solidFill>
              </a:rPr>
              <a:t> </a:t>
            </a:r>
          </a:p>
          <a:p>
            <a:r>
              <a:rPr lang="en-US" dirty="0"/>
              <a:t>Think about solutions and write them down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Try to be as creative as possible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/>
              <a:t>solution</a:t>
            </a:r>
            <a:r>
              <a:rPr lang="en-US" dirty="0">
                <a:solidFill>
                  <a:schemeClr val="accent2"/>
                </a:solidFill>
              </a:rPr>
              <a:t>”</a:t>
            </a:r>
            <a:r>
              <a:rPr lang="en-US" dirty="0"/>
              <a:t> at this stage is two things</a:t>
            </a:r>
            <a:r>
              <a:rPr lang="en-US" dirty="0">
                <a:solidFill>
                  <a:schemeClr val="accent6"/>
                </a:solidFill>
              </a:rPr>
              <a:t>: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An Algorithm Plan</a:t>
            </a:r>
          </a:p>
          <a:p>
            <a:pPr lvl="1"/>
            <a:r>
              <a:rPr lang="en-US" dirty="0"/>
              <a:t>A list of a few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from 4 or 5 to a dozen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/>
              <a:t> steps that your algorithm will execute to solve the problem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These are high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level steps that can correspond to many lines of code. </a:t>
            </a:r>
          </a:p>
          <a:p>
            <a:pPr lvl="1"/>
            <a:r>
              <a:rPr lang="en-US" dirty="0"/>
              <a:t>In real projects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these steps will themselves be subject to the design process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i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they will in turn be broken down into sub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steps perhaps may layers deep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9513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2985</TotalTime>
  <Words>1549</Words>
  <Application>Microsoft Macintosh PowerPoint</Application>
  <PresentationFormat>Widescreen</PresentationFormat>
  <Paragraphs>185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Consolas</vt:lpstr>
      <vt:lpstr>Courier New</vt:lpstr>
      <vt:lpstr>Segoe UI</vt:lpstr>
      <vt:lpstr>Wingdings</vt:lpstr>
      <vt:lpstr>APS106_PPTX_Theme</vt:lpstr>
      <vt:lpstr>Design Problem 1: Forward Kinematics</vt:lpstr>
      <vt:lpstr>Today’s Content</vt:lpstr>
      <vt:lpstr>A Design Process for Programming</vt:lpstr>
      <vt:lpstr>A Design Process for Programming</vt:lpstr>
      <vt:lpstr>A Design Process for Programming</vt:lpstr>
      <vt:lpstr>A Design Process for Programming</vt:lpstr>
      <vt:lpstr>A Design Process for Programming</vt:lpstr>
      <vt:lpstr>A Design Process for Programming</vt:lpstr>
      <vt:lpstr>A Design Process for Programming</vt:lpstr>
      <vt:lpstr>A Design Process for Programming</vt:lpstr>
      <vt:lpstr>A Design Process for Programming</vt:lpstr>
      <vt:lpstr>A Design Process for Programming</vt:lpstr>
      <vt:lpstr>A Design Process for Programming</vt:lpstr>
      <vt:lpstr>Design is ITERATIVE! </vt:lpstr>
      <vt:lpstr>Background</vt:lpstr>
      <vt:lpstr>The Canadarm</vt:lpstr>
      <vt:lpstr>Design Problem 1: Forward Kinematics</vt:lpstr>
      <vt:lpstr>Design Problem 1: Forward Kinematics</vt:lpstr>
      <vt:lpstr>A Design Process for Programming</vt:lpstr>
      <vt:lpstr>Design Problem 1: Forward Kinematics</vt:lpstr>
      <vt:lpstr>Some reminders.</vt:lpstr>
      <vt:lpstr>Function Definitions</vt:lpstr>
      <vt:lpstr>Function Definitions</vt:lpstr>
      <vt:lpstr>Calling Functions</vt:lpstr>
      <vt:lpstr>Input</vt:lpstr>
      <vt:lpstr>Importing Functions and Modules</vt:lpstr>
      <vt:lpstr>Design Problem 1: Forward Kinematics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Ben Kinsella</cp:lastModifiedBy>
  <cp:revision>30</cp:revision>
  <dcterms:created xsi:type="dcterms:W3CDTF">2021-11-03T00:49:37Z</dcterms:created>
  <dcterms:modified xsi:type="dcterms:W3CDTF">2024-05-10T13:09:23Z</dcterms:modified>
</cp:coreProperties>
</file>

<file path=docProps/thumbnail.jpeg>
</file>